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A8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ce locomotive" userId="c206abec477721ed" providerId="LiveId" clId="{F27B17EF-E9C5-47BC-9830-A880264B9141}"/>
    <pc:docChg chg="modShowInfo">
      <pc:chgData name="bence locomotive" userId="c206abec477721ed" providerId="LiveId" clId="{F27B17EF-E9C5-47BC-9830-A880264B9141}" dt="2024-01-06T12:01:23.411" v="0" actId="2744"/>
      <pc:docMkLst>
        <pc:docMk/>
      </pc:docMkLst>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5E7AA473-D82F-4EFF-9DF7-AE6D83C51288}" type="datetime1">
              <a:rPr lang="en-US" smtClean="0"/>
              <a:t>06-Jan-24</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651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1E12F1F0-FE2D-4C1C-B320-8CB9BE735F0F}" type="datetime1">
              <a:rPr lang="en-US" smtClean="0"/>
              <a:t>06-Jan-24</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262047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2CF1B96C-10FD-4EBC-9029-9652B7535D02}" type="datetime1">
              <a:rPr lang="en-US" smtClean="0"/>
              <a:t>06-Jan-24</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8541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14878474-CC00-4A95-9D50-A41C12D1EEC4}" type="datetime1">
              <a:rPr lang="en-US" smtClean="0"/>
              <a:t>06-Jan-24</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83906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7F38C8B4-7FBB-408F-BDB9-F0496874AFB2}" type="datetime1">
              <a:rPr lang="en-US" smtClean="0"/>
              <a:t>06-Jan-24</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808527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2BB8EE20-A5E2-47D3-8F6D-A2BA7AB2E093}" type="datetime1">
              <a:rPr lang="en-US" smtClean="0"/>
              <a:t>06-Jan-24</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626163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3382CF99-132F-413F-B7EF-71A5C33F2ED6}" type="datetime1">
              <a:rPr lang="en-US" smtClean="0"/>
              <a:t>06-Jan-24</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107416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1F17AE06-98E0-4D9F-A059-92C3548821BB}" type="datetime1">
              <a:rPr lang="en-US" smtClean="0"/>
              <a:t>06-Jan-24</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496057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FFBA00CA-3DDC-4705-B840-978EF5EA0707}" type="datetime1">
              <a:rPr lang="en-US" smtClean="0"/>
              <a:t>06-Jan-24</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62557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FC366D49-0BBA-4C5A-AD96-6448CA63451A}" type="datetime1">
              <a:rPr lang="en-US" smtClean="0"/>
              <a:t>06-Jan-24</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437820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4F4EB293-A316-472D-A8B4-6947CF1A12B7}" type="datetime1">
              <a:rPr lang="en-US" smtClean="0"/>
              <a:t>06-Jan-24</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cxnSp>
        <p:nvCxnSpPr>
          <p:cNvPr id="9" name="Straight Connector 8">
            <a:extLst>
              <a:ext uri="{FF2B5EF4-FFF2-40B4-BE49-F238E27FC236}">
                <a16:creationId xmlns:a16="http://schemas.microsoft.com/office/drawing/2014/main" id="{E51E4AC6-B446-4768-97EF-CA4B8261433B}"/>
              </a:ext>
            </a:extLst>
          </p:cNvPr>
          <p:cNvCxnSpPr>
            <a:cxnSpLocks/>
          </p:cNvCxnSpPr>
          <p:nvPr/>
        </p:nvCxnSpPr>
        <p:spPr>
          <a:xfrm>
            <a:off x="11689174" y="2172428"/>
            <a:ext cx="0" cy="33547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415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734BCCD4-CEB1-405B-A443-DD9CBCBEA552}" type="datetime1">
              <a:rPr lang="en-US" smtClean="0"/>
              <a:t>06-Jan-24</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588018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maithanalloy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56C5C09-0043-4549-B800-2101B70D6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7E2F724-2FB3-4D1D-A730-739B8654C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FFAB4EC0-0A1F-E53F-A0B0-68F29C0DC161}"/>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2500" b="12500"/>
          <a:stretch/>
        </p:blipFill>
        <p:spPr>
          <a:xfrm>
            <a:off x="0" y="0"/>
            <a:ext cx="12192001" cy="6858001"/>
          </a:xfrm>
          <a:prstGeom prst="rect">
            <a:avLst/>
          </a:prstGeom>
        </p:spPr>
      </p:pic>
      <p:sp>
        <p:nvSpPr>
          <p:cNvPr id="2" name="Title 1">
            <a:extLst>
              <a:ext uri="{FF2B5EF4-FFF2-40B4-BE49-F238E27FC236}">
                <a16:creationId xmlns:a16="http://schemas.microsoft.com/office/drawing/2014/main" id="{98E8ABC6-D0F0-68C1-372F-2F272C8E301D}"/>
              </a:ext>
            </a:extLst>
          </p:cNvPr>
          <p:cNvSpPr>
            <a:spLocks noGrp="1"/>
          </p:cNvSpPr>
          <p:nvPr>
            <p:ph type="ctrTitle"/>
          </p:nvPr>
        </p:nvSpPr>
        <p:spPr>
          <a:xfrm>
            <a:off x="517870" y="978408"/>
            <a:ext cx="5021182" cy="2334248"/>
          </a:xfrm>
        </p:spPr>
        <p:txBody>
          <a:bodyPr anchor="t">
            <a:normAutofit/>
          </a:bodyPr>
          <a:lstStyle/>
          <a:p>
            <a:pPr>
              <a:lnSpc>
                <a:spcPct val="90000"/>
              </a:lnSpc>
            </a:pPr>
            <a:r>
              <a:rPr lang="en-US" dirty="0">
                <a:solidFill>
                  <a:srgbClr val="FFFFFF"/>
                </a:solidFill>
              </a:rPr>
              <a:t>TUFF</a:t>
            </a:r>
            <a:br>
              <a:rPr lang="en-US" dirty="0">
                <a:solidFill>
                  <a:srgbClr val="FFFFFF"/>
                </a:solidFill>
              </a:rPr>
            </a:br>
            <a:r>
              <a:rPr lang="en-US" dirty="0">
                <a:solidFill>
                  <a:srgbClr val="FFFFFF"/>
                </a:solidFill>
              </a:rPr>
              <a:t>SILICO MANGANESE</a:t>
            </a:r>
            <a:endParaRPr lang="en-IN" dirty="0">
              <a:solidFill>
                <a:srgbClr val="FFFFFF"/>
              </a:solidFill>
            </a:endParaRPr>
          </a:p>
        </p:txBody>
      </p:sp>
      <p:sp>
        <p:nvSpPr>
          <p:cNvPr id="3" name="Subtitle 2">
            <a:extLst>
              <a:ext uri="{FF2B5EF4-FFF2-40B4-BE49-F238E27FC236}">
                <a16:creationId xmlns:a16="http://schemas.microsoft.com/office/drawing/2014/main" id="{84DB2F0D-DD71-9DF8-B4A5-27048B2E2462}"/>
              </a:ext>
            </a:extLst>
          </p:cNvPr>
          <p:cNvSpPr>
            <a:spLocks noGrp="1"/>
          </p:cNvSpPr>
          <p:nvPr>
            <p:ph type="subTitle" idx="1"/>
          </p:nvPr>
        </p:nvSpPr>
        <p:spPr>
          <a:xfrm>
            <a:off x="517870" y="4482450"/>
            <a:ext cx="5040785" cy="1724029"/>
          </a:xfrm>
        </p:spPr>
        <p:txBody>
          <a:bodyPr anchor="t">
            <a:normAutofit/>
          </a:bodyPr>
          <a:lstStyle/>
          <a:p>
            <a:r>
              <a:rPr lang="en-US" dirty="0">
                <a:solidFill>
                  <a:srgbClr val="FFFFFF"/>
                </a:solidFill>
              </a:rPr>
              <a:t>COMMITTED TO QUALITY </a:t>
            </a:r>
            <a:endParaRPr lang="en-IN" dirty="0">
              <a:solidFill>
                <a:srgbClr val="FFFFFF"/>
              </a:solidFill>
            </a:endParaRPr>
          </a:p>
        </p:txBody>
      </p:sp>
      <p:sp>
        <p:nvSpPr>
          <p:cNvPr id="22" name="Rectangle 21">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21877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34C0330F-1D4F-4552-B799-615DD237B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BDE29E-B6F6-5212-048C-326F17E3C5DC}"/>
              </a:ext>
            </a:extLst>
          </p:cNvPr>
          <p:cNvSpPr>
            <a:spLocks noGrp="1"/>
          </p:cNvSpPr>
          <p:nvPr>
            <p:ph type="title"/>
          </p:nvPr>
        </p:nvSpPr>
        <p:spPr>
          <a:xfrm>
            <a:off x="517870" y="976161"/>
            <a:ext cx="4945183" cy="1225864"/>
          </a:xfrm>
        </p:spPr>
        <p:txBody>
          <a:bodyPr>
            <a:noAutofit/>
          </a:bodyPr>
          <a:lstStyle/>
          <a:p>
            <a:pPr algn="ctr">
              <a:lnSpc>
                <a:spcPct val="90000"/>
              </a:lnSpc>
            </a:pPr>
            <a:r>
              <a:rPr lang="en-US" dirty="0">
                <a:latin typeface="Goudy Old Style" panose="02020502050305020303" pitchFamily="18" charset="0"/>
              </a:rPr>
              <a:t>I</a:t>
            </a:r>
            <a:r>
              <a:rPr lang="en-US" sz="4000" dirty="0">
                <a:latin typeface="Goudy Old Style" panose="02020502050305020303" pitchFamily="18" charset="0"/>
              </a:rPr>
              <a:t>NTRODUCTION    TO  SILICO      MANGANESE </a:t>
            </a:r>
            <a:endParaRPr lang="en-IN" sz="4000" dirty="0">
              <a:latin typeface="Goudy Old Style" panose="02020502050305020303" pitchFamily="18" charset="0"/>
            </a:endParaRPr>
          </a:p>
        </p:txBody>
      </p:sp>
      <p:sp>
        <p:nvSpPr>
          <p:cNvPr id="33" name="Rectangle 32">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AE6DF1E-C1B6-BE09-DC29-3EE32A019BD5}"/>
              </a:ext>
            </a:extLst>
          </p:cNvPr>
          <p:cNvSpPr>
            <a:spLocks noGrp="1"/>
          </p:cNvSpPr>
          <p:nvPr>
            <p:ph idx="1"/>
          </p:nvPr>
        </p:nvSpPr>
        <p:spPr>
          <a:xfrm>
            <a:off x="517870" y="3172570"/>
            <a:ext cx="4945183" cy="3016294"/>
          </a:xfrm>
        </p:spPr>
        <p:txBody>
          <a:bodyPr>
            <a:normAutofit/>
          </a:bodyPr>
          <a:lstStyle/>
          <a:p>
            <a:pPr>
              <a:lnSpc>
                <a:spcPct val="100000"/>
              </a:lnSpc>
            </a:pPr>
            <a:r>
              <a:rPr lang="en-US" sz="1700" b="0" i="0" u="none" strike="noStrike" dirty="0">
                <a:effectLst/>
                <a:latin typeface="helvetica-w01-light"/>
                <a:hlinkClick r:id="rId2"/>
              </a:rPr>
              <a:t>Silico Manganese</a:t>
            </a:r>
            <a:r>
              <a:rPr lang="en-US" sz="1700" b="0" i="0" dirty="0">
                <a:effectLst/>
                <a:latin typeface="helvetica-w01-light"/>
              </a:rPr>
              <a:t> is an alloy of manganese, silicon and iron. It is a cost- effective blend of manganese and silicon and is normally the product of choice for steel manufacturers. It is consumed in all steel products and used in higher quantities in 200 series stainless steel, alloy steel and manganese steel. Silico Manganese is used as a deoxidizer and an alloying element in steel. Ferro Silico Manganese can be used as a substitute for Ferro Silicon and Ferro Manganese when added to make different types of steel.</a:t>
            </a:r>
            <a:endParaRPr lang="en-IN" sz="1700" dirty="0"/>
          </a:p>
        </p:txBody>
      </p:sp>
      <p:pic>
        <p:nvPicPr>
          <p:cNvPr id="28" name="Graphic 27">
            <a:extLst>
              <a:ext uri="{FF2B5EF4-FFF2-40B4-BE49-F238E27FC236}">
                <a16:creationId xmlns:a16="http://schemas.microsoft.com/office/drawing/2014/main" id="{AE6E326F-9CF7-949F-3292-6EC9F3EBD20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62168" y="1063707"/>
            <a:ext cx="5028041" cy="5028041"/>
          </a:xfrm>
          <a:prstGeom prst="rect">
            <a:avLst/>
          </a:prstGeom>
        </p:spPr>
      </p:pic>
      <p:sp>
        <p:nvSpPr>
          <p:cNvPr id="35" name="Rectangle 34">
            <a:extLst>
              <a:ext uri="{FF2B5EF4-FFF2-40B4-BE49-F238E27FC236}">
                <a16:creationId xmlns:a16="http://schemas.microsoft.com/office/drawing/2014/main" id="{97B17300-4063-4FCF-8D7A-59C263BDAA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4857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C58F84-C078-4ED1-872C-D8AA8CED7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8" name="Rectangle 17">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2E01BE-1139-8F9F-69BA-EE9F9226E75C}"/>
              </a:ext>
            </a:extLst>
          </p:cNvPr>
          <p:cNvSpPr>
            <a:spLocks noGrp="1"/>
          </p:cNvSpPr>
          <p:nvPr>
            <p:ph type="title"/>
          </p:nvPr>
        </p:nvSpPr>
        <p:spPr>
          <a:xfrm>
            <a:off x="974252" y="3563648"/>
            <a:ext cx="9756300" cy="1115955"/>
          </a:xfrm>
        </p:spPr>
        <p:txBody>
          <a:bodyPr vert="horz" lIns="91440" tIns="45720" rIns="91440" bIns="45720" rtlCol="0" anchor="b">
            <a:normAutofit fontScale="90000"/>
          </a:bodyPr>
          <a:lstStyle/>
          <a:p>
            <a:pPr algn="ctr">
              <a:lnSpc>
                <a:spcPct val="90000"/>
              </a:lnSpc>
            </a:pPr>
            <a:r>
              <a:rPr lang="en-US" sz="3800" dirty="0"/>
              <a:t>        </a:t>
            </a:r>
            <a:br>
              <a:rPr lang="en-US" sz="3800" dirty="0"/>
            </a:br>
            <a:r>
              <a:rPr lang="en-US" sz="3800" dirty="0"/>
              <a:t>    TUFF  </a:t>
            </a:r>
            <a:r>
              <a:rPr lang="en-US" sz="3800" i="0" dirty="0">
                <a:effectLst/>
              </a:rPr>
              <a:t>Silico  Manganese (SiMn)</a:t>
            </a:r>
            <a:br>
              <a:rPr lang="en-US" sz="3800" i="0" dirty="0">
                <a:effectLst/>
              </a:rPr>
            </a:br>
            <a:endParaRPr lang="en-US" sz="3800" dirty="0"/>
          </a:p>
        </p:txBody>
      </p:sp>
      <p:sp>
        <p:nvSpPr>
          <p:cNvPr id="20" name="Rectangle 19">
            <a:extLst>
              <a:ext uri="{FF2B5EF4-FFF2-40B4-BE49-F238E27FC236}">
                <a16:creationId xmlns:a16="http://schemas.microsoft.com/office/drawing/2014/main" id="{9853E504-CE7A-45E8-9030-0BFDACF83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rocks on a gray surface&#10;&#10;Description automatically generated">
            <a:extLst>
              <a:ext uri="{FF2B5EF4-FFF2-40B4-BE49-F238E27FC236}">
                <a16:creationId xmlns:a16="http://schemas.microsoft.com/office/drawing/2014/main" id="{FAC42C8B-42C1-4855-839D-E6867ADF769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3847" r="-1" b="19642"/>
          <a:stretch/>
        </p:blipFill>
        <p:spPr>
          <a:xfrm>
            <a:off x="7444233" y="788422"/>
            <a:ext cx="3286319" cy="2720373"/>
          </a:xfrm>
          <a:prstGeom prst="rect">
            <a:avLst/>
          </a:prstGeom>
        </p:spPr>
      </p:pic>
      <p:pic>
        <p:nvPicPr>
          <p:cNvPr id="7" name="Picture 6" descr="A group of rocks on a gray surface&#10;&#10;Description automatically generated">
            <a:extLst>
              <a:ext uri="{FF2B5EF4-FFF2-40B4-BE49-F238E27FC236}">
                <a16:creationId xmlns:a16="http://schemas.microsoft.com/office/drawing/2014/main" id="{C81A0211-7611-060C-F197-0F4D9EF8EA9A}"/>
              </a:ext>
            </a:extLst>
          </p:cNvPr>
          <p:cNvPicPr>
            <a:picLocks noChangeAspect="1"/>
          </p:cNvPicPr>
          <p:nvPr/>
        </p:nvPicPr>
        <p:blipFill rotWithShape="1">
          <a:blip r:embed="rId3">
            <a:extLst>
              <a:ext uri="{28A0092B-C50C-407E-A947-70E740481C1C}">
                <a14:useLocalDpi xmlns:a14="http://schemas.microsoft.com/office/drawing/2010/main" val="0"/>
              </a:ext>
            </a:extLst>
          </a:blip>
          <a:srcRect t="18727" r="3" b="4545"/>
          <a:stretch/>
        </p:blipFill>
        <p:spPr>
          <a:xfrm>
            <a:off x="7412023" y="4265235"/>
            <a:ext cx="3805725" cy="2037773"/>
          </a:xfrm>
          <a:prstGeom prst="rect">
            <a:avLst/>
          </a:prstGeom>
        </p:spPr>
      </p:pic>
      <p:pic>
        <p:nvPicPr>
          <p:cNvPr id="13" name="Picture 12" descr="A group of rocks on a gray surface&#10;&#10;Description automatically generated">
            <a:extLst>
              <a:ext uri="{FF2B5EF4-FFF2-40B4-BE49-F238E27FC236}">
                <a16:creationId xmlns:a16="http://schemas.microsoft.com/office/drawing/2014/main" id="{68AD3CC1-0289-4DE8-F364-0E2F69F92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545" y="788422"/>
            <a:ext cx="2752725" cy="2851420"/>
          </a:xfrm>
          <a:prstGeom prst="rect">
            <a:avLst/>
          </a:prstGeom>
        </p:spPr>
      </p:pic>
      <p:pic>
        <p:nvPicPr>
          <p:cNvPr id="17" name="Picture 16" descr="A group of rocks on a gray cloth&#10;&#10;Description automatically generated">
            <a:extLst>
              <a:ext uri="{FF2B5EF4-FFF2-40B4-BE49-F238E27FC236}">
                <a16:creationId xmlns:a16="http://schemas.microsoft.com/office/drawing/2014/main" id="{180B6823-2EF0-58F0-57B4-FD239DE96833}"/>
              </a:ext>
            </a:extLst>
          </p:cNvPr>
          <p:cNvPicPr>
            <a:picLocks noChangeAspect="1"/>
          </p:cNvPicPr>
          <p:nvPr/>
        </p:nvPicPr>
        <p:blipFill rotWithShape="1">
          <a:blip r:embed="rId4">
            <a:extLst>
              <a:ext uri="{28A0092B-C50C-407E-A947-70E740481C1C}">
                <a14:useLocalDpi xmlns:a14="http://schemas.microsoft.com/office/drawing/2010/main" val="0"/>
              </a:ext>
            </a:extLst>
          </a:blip>
          <a:srcRect t="10709" b="31479"/>
          <a:stretch/>
        </p:blipFill>
        <p:spPr>
          <a:xfrm>
            <a:off x="1461448" y="4167095"/>
            <a:ext cx="2989055" cy="2304041"/>
          </a:xfrm>
          <a:prstGeom prst="rect">
            <a:avLst/>
          </a:prstGeom>
        </p:spPr>
      </p:pic>
    </p:spTree>
    <p:extLst>
      <p:ext uri="{BB962C8B-B14F-4D97-AF65-F5344CB8AC3E}">
        <p14:creationId xmlns:p14="http://schemas.microsoft.com/office/powerpoint/2010/main" val="30829220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1053-44C6-130A-B831-74CEE5E53BF5}"/>
              </a:ext>
            </a:extLst>
          </p:cNvPr>
          <p:cNvSpPr>
            <a:spLocks noGrp="1"/>
          </p:cNvSpPr>
          <p:nvPr>
            <p:ph type="title"/>
          </p:nvPr>
        </p:nvSpPr>
        <p:spPr>
          <a:xfrm>
            <a:off x="517870" y="745145"/>
            <a:ext cx="5578130" cy="3239029"/>
          </a:xfrm>
        </p:spPr>
        <p:txBody>
          <a:bodyPr>
            <a:normAutofit fontScale="90000"/>
          </a:bodyPr>
          <a:lstStyle/>
          <a:p>
            <a:r>
              <a:rPr lang="en-US" sz="5300" u="sng" dirty="0">
                <a:solidFill>
                  <a:srgbClr val="64A898"/>
                </a:solidFill>
                <a:latin typeface="Goudy Old Style" panose="02020502050305020303" pitchFamily="18" charset="0"/>
              </a:rPr>
              <a:t>T</a:t>
            </a:r>
            <a:r>
              <a:rPr lang="en-US" sz="3600" u="sng" dirty="0">
                <a:solidFill>
                  <a:srgbClr val="64A898"/>
                </a:solidFill>
                <a:latin typeface="Goudy Old Style" panose="02020502050305020303" pitchFamily="18" charset="0"/>
              </a:rPr>
              <a:t>UFF SILICO MANGANESE</a:t>
            </a:r>
            <a:br>
              <a:rPr lang="en-US" sz="3600" b="0" dirty="0">
                <a:latin typeface="helvetica-w01-light"/>
              </a:rPr>
            </a:br>
            <a:r>
              <a:rPr lang="en-US" sz="1800" b="0" i="0" u="none" strike="noStrike" dirty="0">
                <a:effectLst/>
                <a:latin typeface="helvetica-w01-light"/>
              </a:rPr>
              <a:t>Silico Manganese</a:t>
            </a:r>
            <a:r>
              <a:rPr lang="en-US" sz="1800" b="0" i="0" dirty="0">
                <a:solidFill>
                  <a:srgbClr val="000000"/>
                </a:solidFill>
                <a:effectLst/>
                <a:latin typeface="helvetica-w01-light"/>
              </a:rPr>
              <a:t> is an alloy of manganese, silicon and iron. It is a cost- effective blend of manganese and silicon and is normally the product of choice for steel manufacturers. It is consumed in all steel products and used in higher quantities in 200 series stainless steel, alloy steel and manganese steel. Silico Manganese is used as a deoxidizer and an alloying element in steel. Ferro Silico Manganese can be used as a substitute for Ferro Silicon and Ferro Manganese when added to make different types of steel.</a:t>
            </a:r>
            <a:endParaRPr lang="en-IN" sz="4400" dirty="0"/>
          </a:p>
        </p:txBody>
      </p:sp>
      <p:sp>
        <p:nvSpPr>
          <p:cNvPr id="4" name="TextBox 3">
            <a:extLst>
              <a:ext uri="{FF2B5EF4-FFF2-40B4-BE49-F238E27FC236}">
                <a16:creationId xmlns:a16="http://schemas.microsoft.com/office/drawing/2014/main" id="{05DF9C7E-BB45-4051-8770-F3A2CE19FD53}"/>
              </a:ext>
            </a:extLst>
          </p:cNvPr>
          <p:cNvSpPr txBox="1"/>
          <p:nvPr/>
        </p:nvSpPr>
        <p:spPr>
          <a:xfrm>
            <a:off x="2916220" y="4056584"/>
            <a:ext cx="7366497" cy="461665"/>
          </a:xfrm>
          <a:prstGeom prst="rect">
            <a:avLst/>
          </a:prstGeom>
          <a:noFill/>
          <a:ln>
            <a:noFill/>
          </a:ln>
        </p:spPr>
        <p:txBody>
          <a:bodyPr wrap="square" rtlCol="0">
            <a:spAutoFit/>
          </a:bodyPr>
          <a:lstStyle/>
          <a:p>
            <a:pPr algn="ctr"/>
            <a:r>
              <a:rPr lang="en-IN" sz="2400" b="1" u="sng" dirty="0">
                <a:latin typeface="Goudy Old Style" panose="02020502050305020303" pitchFamily="18" charset="0"/>
              </a:rPr>
              <a:t>Specification of TUFF Ferro Silico Manganese</a:t>
            </a:r>
          </a:p>
        </p:txBody>
      </p:sp>
      <p:sp>
        <p:nvSpPr>
          <p:cNvPr id="6" name="TextBox 5">
            <a:extLst>
              <a:ext uri="{FF2B5EF4-FFF2-40B4-BE49-F238E27FC236}">
                <a16:creationId xmlns:a16="http://schemas.microsoft.com/office/drawing/2014/main" id="{87165A98-AA08-CA53-7403-C60144C4B035}"/>
              </a:ext>
            </a:extLst>
          </p:cNvPr>
          <p:cNvSpPr txBox="1"/>
          <p:nvPr/>
        </p:nvSpPr>
        <p:spPr>
          <a:xfrm>
            <a:off x="671804" y="4590661"/>
            <a:ext cx="3741576" cy="1615827"/>
          </a:xfrm>
          <a:prstGeom prst="rect">
            <a:avLst/>
          </a:prstGeom>
          <a:noFill/>
        </p:spPr>
        <p:txBody>
          <a:bodyPr wrap="square" rtlCol="0">
            <a:spAutoFit/>
          </a:bodyPr>
          <a:lstStyle/>
          <a:p>
            <a:pPr algn="ctr">
              <a:lnSpc>
                <a:spcPct val="150000"/>
              </a:lnSpc>
            </a:pPr>
            <a:r>
              <a:rPr lang="en-IN" b="1" dirty="0"/>
              <a:t>Silico Manganese 60 14</a:t>
            </a:r>
            <a:endParaRPr lang="en-IN" dirty="0"/>
          </a:p>
          <a:p>
            <a:pPr algn="ctr"/>
            <a:r>
              <a:rPr lang="en-IN" dirty="0"/>
              <a:t>Manganese:60% min , Silicon:14% Min , Carbon: 2.50%Max, Phosphorus:0.30%Max, Sulphur:0.05% Max</a:t>
            </a:r>
          </a:p>
        </p:txBody>
      </p:sp>
      <p:sp>
        <p:nvSpPr>
          <p:cNvPr id="7" name="TextBox 6">
            <a:extLst>
              <a:ext uri="{FF2B5EF4-FFF2-40B4-BE49-F238E27FC236}">
                <a16:creationId xmlns:a16="http://schemas.microsoft.com/office/drawing/2014/main" id="{135B8F34-AC93-309F-E459-7E5A060F77CD}"/>
              </a:ext>
            </a:extLst>
          </p:cNvPr>
          <p:cNvSpPr txBox="1"/>
          <p:nvPr/>
        </p:nvSpPr>
        <p:spPr>
          <a:xfrm>
            <a:off x="4341845" y="4590661"/>
            <a:ext cx="3741576" cy="1615827"/>
          </a:xfrm>
          <a:prstGeom prst="rect">
            <a:avLst/>
          </a:prstGeom>
          <a:noFill/>
        </p:spPr>
        <p:txBody>
          <a:bodyPr wrap="square" rtlCol="0">
            <a:spAutoFit/>
          </a:bodyPr>
          <a:lstStyle/>
          <a:p>
            <a:pPr algn="ctr">
              <a:lnSpc>
                <a:spcPct val="150000"/>
              </a:lnSpc>
            </a:pPr>
            <a:r>
              <a:rPr lang="en-IN" b="1" dirty="0"/>
              <a:t>Silico Manganese 65 16</a:t>
            </a:r>
            <a:endParaRPr lang="en-IN" dirty="0"/>
          </a:p>
          <a:p>
            <a:pPr algn="ctr"/>
            <a:r>
              <a:rPr lang="en-IN" dirty="0"/>
              <a:t>Manganese:65% min , Silicon:16% Min , Carbon: 2.50%Max, Phosphorus:0.30%Max, Sulphur:0.05% Max</a:t>
            </a:r>
          </a:p>
        </p:txBody>
      </p:sp>
      <p:sp>
        <p:nvSpPr>
          <p:cNvPr id="8" name="TextBox 7">
            <a:extLst>
              <a:ext uri="{FF2B5EF4-FFF2-40B4-BE49-F238E27FC236}">
                <a16:creationId xmlns:a16="http://schemas.microsoft.com/office/drawing/2014/main" id="{6F949047-67EB-6612-2929-A578A39ACD21}"/>
              </a:ext>
            </a:extLst>
          </p:cNvPr>
          <p:cNvSpPr txBox="1"/>
          <p:nvPr/>
        </p:nvSpPr>
        <p:spPr>
          <a:xfrm>
            <a:off x="8083421" y="4590660"/>
            <a:ext cx="3741576" cy="1615827"/>
          </a:xfrm>
          <a:prstGeom prst="rect">
            <a:avLst/>
          </a:prstGeom>
          <a:noFill/>
        </p:spPr>
        <p:txBody>
          <a:bodyPr wrap="square" rtlCol="0">
            <a:spAutoFit/>
          </a:bodyPr>
          <a:lstStyle/>
          <a:p>
            <a:pPr algn="ctr">
              <a:lnSpc>
                <a:spcPct val="150000"/>
              </a:lnSpc>
            </a:pPr>
            <a:r>
              <a:rPr lang="en-IN" b="1" dirty="0"/>
              <a:t>Silico Manganese 65 17</a:t>
            </a:r>
            <a:endParaRPr lang="en-IN" dirty="0"/>
          </a:p>
          <a:p>
            <a:pPr algn="ctr"/>
            <a:r>
              <a:rPr lang="en-IN" dirty="0"/>
              <a:t>Manganese:65% min , Silicon:17% Min , Carbon: 2.50%Max, Phosphorus:0.30%Max, Sulphur:0.05% Max</a:t>
            </a:r>
          </a:p>
        </p:txBody>
      </p:sp>
      <p:pic>
        <p:nvPicPr>
          <p:cNvPr id="10" name="Picture 9" descr="A machine with a conveyor belt and rocks&#10;&#10;Description automatically generated">
            <a:extLst>
              <a:ext uri="{FF2B5EF4-FFF2-40B4-BE49-F238E27FC236}">
                <a16:creationId xmlns:a16="http://schemas.microsoft.com/office/drawing/2014/main" id="{C5814DDE-A58F-C5FE-3537-297D0CAC9F6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8889" l="2778" r="93056">
                        <a14:foregroundMark x1="85741" y1="68981" x2="91019" y2="41111"/>
                        <a14:foregroundMark x1="91019" y1="41111" x2="93056" y2="38056"/>
                        <a14:foregroundMark x1="6296" y1="37593" x2="5556" y2="73241"/>
                        <a14:foregroundMark x1="2870" y1="80093" x2="2870" y2="80093"/>
                        <a14:foregroundMark x1="10185" y1="83148" x2="10185" y2="83148"/>
                        <a14:foregroundMark x1="17963" y1="86944" x2="17963" y2="86944"/>
                        <a14:foregroundMark x1="30185" y1="87222" x2="30185" y2="87222"/>
                        <a14:foregroundMark x1="26667" y1="96574" x2="26667" y2="96574"/>
                        <a14:foregroundMark x1="30185" y1="98889" x2="30185" y2="98889"/>
                      </a14:backgroundRemoval>
                    </a14:imgEffect>
                  </a14:imgLayer>
                </a14:imgProps>
              </a:ext>
              <a:ext uri="{28A0092B-C50C-407E-A947-70E740481C1C}">
                <a14:useLocalDpi xmlns:a14="http://schemas.microsoft.com/office/drawing/2010/main" val="0"/>
              </a:ext>
            </a:extLst>
          </a:blip>
          <a:stretch>
            <a:fillRect/>
          </a:stretch>
        </p:blipFill>
        <p:spPr>
          <a:xfrm>
            <a:off x="7102937" y="35458"/>
            <a:ext cx="4114020" cy="4114020"/>
          </a:xfrm>
          <a:prstGeom prst="rect">
            <a:avLst/>
          </a:prstGeom>
        </p:spPr>
      </p:pic>
    </p:spTree>
    <p:extLst>
      <p:ext uri="{BB962C8B-B14F-4D97-AF65-F5344CB8AC3E}">
        <p14:creationId xmlns:p14="http://schemas.microsoft.com/office/powerpoint/2010/main" val="34916640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EE42DCE-4A4F-44C4-84E5-261B3BEEF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F05452-65DD-CC7B-2736-2E0B638FAE51}"/>
              </a:ext>
            </a:extLst>
          </p:cNvPr>
          <p:cNvSpPr>
            <a:spLocks noGrp="1"/>
          </p:cNvSpPr>
          <p:nvPr>
            <p:ph type="title"/>
          </p:nvPr>
        </p:nvSpPr>
        <p:spPr>
          <a:xfrm>
            <a:off x="517870" y="976160"/>
            <a:ext cx="5021183" cy="1934172"/>
          </a:xfrm>
        </p:spPr>
        <p:txBody>
          <a:bodyPr vert="horz" lIns="91440" tIns="45720" rIns="91440" bIns="45720" rtlCol="0" anchor="t">
            <a:normAutofit/>
          </a:bodyPr>
          <a:lstStyle/>
          <a:p>
            <a:r>
              <a:rPr lang="en-US"/>
              <a:t>Packaging &amp; Delivery </a:t>
            </a:r>
          </a:p>
        </p:txBody>
      </p:sp>
      <p:sp>
        <p:nvSpPr>
          <p:cNvPr id="31" name="Rectangle 30">
            <a:extLst>
              <a:ext uri="{FF2B5EF4-FFF2-40B4-BE49-F238E27FC236}">
                <a16:creationId xmlns:a16="http://schemas.microsoft.com/office/drawing/2014/main" id="{8D51E6F0-34A2-4D53-A48E-8467ACD9E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73EC5EC-F72E-8C74-D523-AB6E20DE7FC7}"/>
              </a:ext>
            </a:extLst>
          </p:cNvPr>
          <p:cNvSpPr txBox="1"/>
          <p:nvPr/>
        </p:nvSpPr>
        <p:spPr>
          <a:xfrm>
            <a:off x="517869" y="3172570"/>
            <a:ext cx="5006677" cy="3016294"/>
          </a:xfrm>
          <a:prstGeom prst="rect">
            <a:avLst/>
          </a:prstGeom>
        </p:spPr>
        <p:txBody>
          <a:bodyPr vert="horz" lIns="91440" tIns="45720" rIns="91440" bIns="45720" rtlCol="0">
            <a:normAutofit/>
          </a:bodyPr>
          <a:lstStyle/>
          <a:p>
            <a:pPr>
              <a:lnSpc>
                <a:spcPct val="110000"/>
              </a:lnSpc>
              <a:spcAft>
                <a:spcPts val="600"/>
              </a:spcAft>
              <a:buFont typeface="Arial" panose="020B0604020202020204" pitchFamily="34" charset="0"/>
            </a:pPr>
            <a:r>
              <a:rPr lang="en-US" sz="2000" b="1" i="0" dirty="0">
                <a:effectLst/>
              </a:rPr>
              <a:t>We deliver Ferro Silicon, Ferro Silicon Manganese, Ferro Chromium, minerals and Refractory items across the globe. Our standard delivery time is 4 - 6 weeks.</a:t>
            </a:r>
          </a:p>
          <a:p>
            <a:pPr>
              <a:lnSpc>
                <a:spcPct val="110000"/>
              </a:lnSpc>
              <a:spcAft>
                <a:spcPts val="600"/>
              </a:spcAft>
              <a:buFont typeface="Arial" panose="020B0604020202020204" pitchFamily="34" charset="0"/>
            </a:pPr>
            <a:endParaRPr lang="en-US" sz="2000" dirty="0"/>
          </a:p>
        </p:txBody>
      </p:sp>
      <p:pic>
        <p:nvPicPr>
          <p:cNvPr id="4" name="Picture 3">
            <a:extLst>
              <a:ext uri="{FF2B5EF4-FFF2-40B4-BE49-F238E27FC236}">
                <a16:creationId xmlns:a16="http://schemas.microsoft.com/office/drawing/2014/main" id="{DDA18DC2-64F8-1ECB-3C13-D59B8ABA9D7C}"/>
              </a:ext>
            </a:extLst>
          </p:cNvPr>
          <p:cNvPicPr>
            <a:picLocks noChangeAspect="1"/>
          </p:cNvPicPr>
          <p:nvPr/>
        </p:nvPicPr>
        <p:blipFill>
          <a:blip r:embed="rId2"/>
          <a:stretch>
            <a:fillRect/>
          </a:stretch>
        </p:blipFill>
        <p:spPr>
          <a:xfrm>
            <a:off x="7164002" y="419261"/>
            <a:ext cx="4022545" cy="3690686"/>
          </a:xfrm>
          <a:prstGeom prst="rect">
            <a:avLst/>
          </a:prstGeom>
        </p:spPr>
      </p:pic>
      <p:pic>
        <p:nvPicPr>
          <p:cNvPr id="7" name="Picture 6">
            <a:extLst>
              <a:ext uri="{FF2B5EF4-FFF2-40B4-BE49-F238E27FC236}">
                <a16:creationId xmlns:a16="http://schemas.microsoft.com/office/drawing/2014/main" id="{FD6BB6F7-38EF-3CD1-8ABB-619987C5736E}"/>
              </a:ext>
            </a:extLst>
          </p:cNvPr>
          <p:cNvPicPr>
            <a:picLocks noChangeAspect="1"/>
          </p:cNvPicPr>
          <p:nvPr/>
        </p:nvPicPr>
        <p:blipFill>
          <a:blip r:embed="rId3"/>
          <a:stretch>
            <a:fillRect/>
          </a:stretch>
        </p:blipFill>
        <p:spPr>
          <a:xfrm>
            <a:off x="7088307" y="4319078"/>
            <a:ext cx="4155082" cy="1869786"/>
          </a:xfrm>
          <a:prstGeom prst="rect">
            <a:avLst/>
          </a:prstGeom>
        </p:spPr>
      </p:pic>
      <p:sp>
        <p:nvSpPr>
          <p:cNvPr id="33" name="Rectangle 32">
            <a:extLst>
              <a:ext uri="{FF2B5EF4-FFF2-40B4-BE49-F238E27FC236}">
                <a16:creationId xmlns:a16="http://schemas.microsoft.com/office/drawing/2014/main" id="{59D44746-CAE2-4F27-9883-4ED34F0550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65138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GestaltVTI">
  <a:themeElements>
    <a:clrScheme name="AnalogousFromDarkSeedLeftStep">
      <a:dk1>
        <a:srgbClr val="000000"/>
      </a:dk1>
      <a:lt1>
        <a:srgbClr val="FFFFFF"/>
      </a:lt1>
      <a:dk2>
        <a:srgbClr val="1B302B"/>
      </a:dk2>
      <a:lt2>
        <a:srgbClr val="F2F3F0"/>
      </a:lt2>
      <a:accent1>
        <a:srgbClr val="612BE7"/>
      </a:accent1>
      <a:accent2>
        <a:srgbClr val="1F36D6"/>
      </a:accent2>
      <a:accent3>
        <a:srgbClr val="2990E7"/>
      </a:accent3>
      <a:accent4>
        <a:srgbClr val="15BEC5"/>
      </a:accent4>
      <a:accent5>
        <a:srgbClr val="23C487"/>
      </a:accent5>
      <a:accent6>
        <a:srgbClr val="16C93B"/>
      </a:accent6>
      <a:hlink>
        <a:srgbClr val="349C86"/>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docProps/app.xml><?xml version="1.0" encoding="utf-8"?>
<Properties xmlns="http://schemas.openxmlformats.org/officeDocument/2006/extended-properties" xmlns:vt="http://schemas.openxmlformats.org/officeDocument/2006/docPropsVTypes">
  <TotalTime>714</TotalTime>
  <Words>353</Words>
  <Application>Microsoft Office PowerPoint</Application>
  <PresentationFormat>Widescreen</PresentationFormat>
  <Paragraphs>15</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Bierstadt</vt:lpstr>
      <vt:lpstr>Goudy Old Style</vt:lpstr>
      <vt:lpstr>helvetica-w01-light</vt:lpstr>
      <vt:lpstr>GestaltVTI</vt:lpstr>
      <vt:lpstr>TUFF SILICO MANGANESE</vt:lpstr>
      <vt:lpstr>INTRODUCTION    TO  SILICO      MANGANESE </vt:lpstr>
      <vt:lpstr>             TUFF  Silico  Manganese (SiMn) </vt:lpstr>
      <vt:lpstr>TUFF SILICO MANGANESE Silico Manganese is an alloy of manganese, silicon and iron. It is a cost- effective blend of manganese and silicon and is normally the product of choice for steel manufacturers. It is consumed in all steel products and used in higher quantities in 200 series stainless steel, alloy steel and manganese steel. Silico Manganese is used as a deoxidizer and an alloying element in steel. Ferro Silico Manganese can be used as a substitute for Ferro Silicon and Ferro Manganese when added to make different types of steel.</vt:lpstr>
      <vt:lpstr>Packaging &amp; Delivery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TUFF SILICO MANGANESE</dc:title>
  <dc:creator>bence locomotive</dc:creator>
  <cp:lastModifiedBy>bence locomotive</cp:lastModifiedBy>
  <cp:revision>2</cp:revision>
  <dcterms:created xsi:type="dcterms:W3CDTF">2023-12-27T10:22:48Z</dcterms:created>
  <dcterms:modified xsi:type="dcterms:W3CDTF">2024-01-06T12:01:32Z</dcterms:modified>
</cp:coreProperties>
</file>